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" ContentType="image/tif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301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302" r:id="rId24"/>
    <p:sldId id="303" r:id="rId25"/>
    <p:sldId id="282" r:id="rId26"/>
    <p:sldId id="304" r:id="rId27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7"/>
    <p:restoredTop sz="94653"/>
  </p:normalViewPr>
  <p:slideViewPr>
    <p:cSldViewPr snapToGrid="0" snapToObjects="1">
      <p:cViewPr varScale="1">
        <p:scale>
          <a:sx n="128" d="100"/>
          <a:sy n="128" d="100"/>
        </p:scale>
        <p:origin x="6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72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pic>
        <p:nvPicPr>
          <p:cNvPr id="1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None/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4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1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00"/>
              </a:spcBef>
              <a:buSzTx/>
              <a:buNone/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2pPr marL="800100" indent="-342900"/>
            <a:lvl3pPr marL="1219200" indent="-304800"/>
            <a:lvl4pPr marL="1714500" indent="-342900">
              <a:buChar char="–"/>
            </a:lvl4pPr>
            <a:lvl5pPr marL="2171700" indent="-342900">
              <a:buChar char="»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4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40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21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002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383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764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145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2526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2907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288631" marR="0" indent="-240631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zh.d2l.ai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en-US" altLang="zh-CN" sz="2000" dirty="0">
                <a:hlinkClick r:id="rId2"/>
              </a:rPr>
              <a:t>z</a:t>
            </a:r>
            <a:r>
              <a:rPr lang="en-US" sz="2000" dirty="0">
                <a:hlinkClick r:id="rId2"/>
              </a:rPr>
              <a:t>h</a:t>
            </a:r>
            <a:r>
              <a:rPr lang="en-US" altLang="zh-CN" sz="2000" dirty="0">
                <a:hlinkClick r:id="rId2"/>
              </a:rPr>
              <a:t>.d2l.ai</a:t>
            </a:r>
            <a:endParaRPr sz="2000" dirty="0"/>
          </a:p>
        </p:txBody>
      </p:sp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85000" lnSpcReduction="10000"/>
          </a:bodyPr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altLang="ja-JP" dirty="0"/>
              <a:t>7. </a:t>
            </a:r>
            <a:r>
              <a:rPr lang="ja-JP" altLang="en-US"/>
              <a:t>模型选择，欠拟合与过拟合</a:t>
            </a:r>
            <a:r>
              <a:rPr lang="zh-CN" altLang="en-US" dirty="0"/>
              <a:t>，</a:t>
            </a:r>
            <a:r>
              <a:rPr lang="ja-JP" altLang="en-US"/>
              <a:t>权重衰减</a:t>
            </a:r>
            <a:r>
              <a:rPr lang="zh-CN" altLang="en-US" dirty="0"/>
              <a:t> </a:t>
            </a:r>
            <a:r>
              <a:rPr lang="ja-JP" altLang="en-US"/>
              <a:t>和</a:t>
            </a:r>
            <a:r>
              <a:rPr lang="zh-CN" altLang="en-US" dirty="0"/>
              <a:t> </a:t>
            </a:r>
            <a:r>
              <a:rPr lang="ja-JP" altLang="en-US"/>
              <a:t>丢弃法</a:t>
            </a:r>
          </a:p>
        </p:txBody>
      </p:sp>
    </p:spTree>
    <p:extLst>
      <p:ext uri="{BB962C8B-B14F-4D97-AF65-F5344CB8AC3E}">
        <p14:creationId xmlns:p14="http://schemas.microsoft.com/office/powerpoint/2010/main" val="204078387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Influence of Model Complex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模型复杂度的影响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329759-A214-714E-B954-D62199EDF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34" y="1414992"/>
            <a:ext cx="4234069" cy="29534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Estimate Model Capacity"/>
          <p:cNvSpPr txBox="1">
            <a:spLocks noGrp="1"/>
          </p:cNvSpPr>
          <p:nvPr>
            <p:ph type="title"/>
          </p:nvPr>
        </p:nvSpPr>
        <p:spPr>
          <a:xfrm>
            <a:off x="378068" y="175996"/>
            <a:ext cx="8205305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估计模型复杂度</a:t>
            </a:r>
            <a:endParaRPr dirty="0"/>
          </a:p>
        </p:txBody>
      </p:sp>
      <p:sp>
        <p:nvSpPr>
          <p:cNvPr id="197" name="It’s hard to compare complexity between different algorithms…"/>
          <p:cNvSpPr txBox="1">
            <a:spLocks noGrp="1"/>
          </p:cNvSpPr>
          <p:nvPr>
            <p:ph type="body" idx="1"/>
          </p:nvPr>
        </p:nvSpPr>
        <p:spPr>
          <a:xfrm>
            <a:off x="378068" y="1061027"/>
            <a:ext cx="4613657" cy="3553928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很难比较不同算法之间的复杂度</a:t>
            </a:r>
          </a:p>
          <a:p>
            <a:pPr lvl="1"/>
            <a:r>
              <a:rPr lang="ja-JP" altLang="en-US"/>
              <a:t>例如 树与神经网络</a:t>
            </a:r>
          </a:p>
          <a:p>
            <a:r>
              <a:rPr lang="ja-JP" altLang="en-US"/>
              <a:t>给定算法族，两个主要因素很重要：</a:t>
            </a:r>
          </a:p>
          <a:p>
            <a:pPr lvl="1"/>
            <a:r>
              <a:rPr lang="ja-JP" altLang="en-US"/>
              <a:t>参数个数</a:t>
            </a:r>
          </a:p>
          <a:p>
            <a:pPr lvl="1"/>
            <a:r>
              <a:rPr lang="ja-JP" altLang="en-US"/>
              <a:t>每个参数采用的值</a:t>
            </a:r>
            <a:endParaRPr dirty="0"/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0654" y="1270241"/>
            <a:ext cx="1850134" cy="89501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Equation"/>
              <p:cNvSpPr txBox="1"/>
              <p:nvPr/>
            </p:nvSpPr>
            <p:spPr>
              <a:xfrm>
                <a:off x="6682440" y="895291"/>
                <a:ext cx="459360" cy="16573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9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440" y="895291"/>
                <a:ext cx="459360" cy="165736"/>
              </a:xfrm>
              <a:prstGeom prst="rect">
                <a:avLst/>
              </a:prstGeom>
              <a:blipFill>
                <a:blip r:embed="rId3"/>
                <a:stretch>
                  <a:fillRect l="-16216" r="-35135" b="-7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40654" y="2897592"/>
            <a:ext cx="1850134" cy="1311567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Equation"/>
              <p:cNvSpPr txBox="1"/>
              <p:nvPr/>
            </p:nvSpPr>
            <p:spPr>
              <a:xfrm>
                <a:off x="5948953" y="2504540"/>
                <a:ext cx="1850134" cy="19682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0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953" y="2504540"/>
                <a:ext cx="1850134" cy="196825"/>
              </a:xfrm>
              <a:prstGeom prst="rect">
                <a:avLst/>
              </a:prstGeom>
              <a:blipFill>
                <a:blip r:embed="rId5"/>
                <a:stretch>
                  <a:fillRect l="-6164" r="-18493" b="-8823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VC Dimen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VC</a:t>
            </a:r>
            <a:r>
              <a:rPr lang="ja-JP" altLang="en-US"/>
              <a:t>维度</a:t>
            </a:r>
            <a:endParaRPr dirty="0"/>
          </a:p>
        </p:txBody>
      </p:sp>
      <p:sp>
        <p:nvSpPr>
          <p:cNvPr id="204" name="A center topic in Statistic Learning Theory…"/>
          <p:cNvSpPr txBox="1">
            <a:spLocks noGrp="1"/>
          </p:cNvSpPr>
          <p:nvPr>
            <p:ph type="body" idx="1"/>
          </p:nvPr>
        </p:nvSpPr>
        <p:spPr>
          <a:xfrm>
            <a:off x="340593" y="1009331"/>
            <a:ext cx="4396300" cy="3679239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统计学习理论的中心主题</a:t>
            </a:r>
          </a:p>
          <a:p>
            <a:r>
              <a:rPr lang="ja-JP" altLang="en-US"/>
              <a:t>对于分类模型，</a:t>
            </a:r>
            <a:r>
              <a:rPr lang="en-US" dirty="0"/>
              <a:t>VC</a:t>
            </a:r>
            <a:r>
              <a:rPr lang="ja-JP" altLang="en-US"/>
              <a:t>维度等于这个数据集的大小，无论我们如何分配标签，都存在一个模型来完美地对它进行分类</a:t>
            </a:r>
            <a:endParaRPr dirty="0"/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1539" y="660678"/>
            <a:ext cx="1193272" cy="1591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90652" y="2463042"/>
            <a:ext cx="1255046" cy="1716303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Alexey Chervonenkis"/>
          <p:cNvSpPr txBox="1"/>
          <p:nvPr/>
        </p:nvSpPr>
        <p:spPr>
          <a:xfrm>
            <a:off x="6514154" y="3164497"/>
            <a:ext cx="2012912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ts val="5300"/>
              </a:lnSpc>
              <a:defRPr sz="1600">
                <a:solidFill>
                  <a:srgbClr val="000000">
                    <a:alpha val="87058"/>
                  </a:srgbClr>
                </a:solidFill>
              </a:defRPr>
            </a:pPr>
            <a:r>
              <a:t>Alexey </a:t>
            </a:r>
            <a:r>
              <a:rPr b="1"/>
              <a:t>C</a:t>
            </a:r>
            <a:r>
              <a:t>hervonenkis</a:t>
            </a:r>
          </a:p>
        </p:txBody>
      </p:sp>
      <p:sp>
        <p:nvSpPr>
          <p:cNvPr id="208" name="Vladimir Vapnik"/>
          <p:cNvSpPr txBox="1"/>
          <p:nvPr/>
        </p:nvSpPr>
        <p:spPr>
          <a:xfrm>
            <a:off x="6530269" y="1299496"/>
            <a:ext cx="1515825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ts val="4700"/>
              </a:lnSpc>
              <a:spcBef>
                <a:spcPts val="500"/>
              </a:spcBef>
              <a:defRPr sz="1600">
                <a:solidFill>
                  <a:srgbClr val="000000"/>
                </a:solidFill>
              </a:defRPr>
            </a:pPr>
            <a:r>
              <a:t>Vladimir </a:t>
            </a:r>
            <a:r>
              <a:rPr b="1"/>
              <a:t>V</a:t>
            </a:r>
            <a:r>
              <a:t>apnik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2-D perceptron: VCdim = 3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6540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2-D</a:t>
            </a:r>
            <a:r>
              <a:rPr lang="ja-JP" altLang="en-US"/>
              <a:t>感知机</a:t>
            </a:r>
            <a:r>
              <a:rPr lang="zh-CN" altLang="en-US" dirty="0"/>
              <a:t>（</a:t>
            </a:r>
            <a:r>
              <a:rPr lang="ja-JP" altLang="en-US"/>
              <a:t>输入为</a:t>
            </a:r>
            <a:r>
              <a:rPr lang="en-US" altLang="zh-CN" dirty="0"/>
              <a:t>2-D</a:t>
            </a:r>
            <a:r>
              <a:rPr lang="zh-CN" altLang="en-US" dirty="0"/>
              <a:t> ）</a:t>
            </a:r>
            <a:r>
              <a:rPr lang="ja-JP" altLang="en-US"/>
              <a:t>：</a:t>
            </a:r>
            <a:r>
              <a:rPr lang="en-US" dirty="0" err="1"/>
              <a:t>VCdim</a:t>
            </a:r>
            <a:r>
              <a:rPr lang="en-US" dirty="0"/>
              <a:t> = 3</a:t>
            </a:r>
          </a:p>
          <a:p>
            <a:r>
              <a:rPr lang="ja-JP" altLang="en-US"/>
              <a:t>可以分</a:t>
            </a:r>
            <a:r>
              <a:rPr lang="en-US" altLang="ja-JP" dirty="0"/>
              <a:t>3</a:t>
            </a:r>
            <a:r>
              <a:rPr lang="ja-JP" altLang="en-US"/>
              <a:t>类，但不能分</a:t>
            </a:r>
            <a:r>
              <a:rPr lang="en-US" altLang="ja-JP" dirty="0"/>
              <a:t>4</a:t>
            </a:r>
            <a:r>
              <a:rPr lang="ja-JP" altLang="en-US"/>
              <a:t>类（</a:t>
            </a:r>
            <a:r>
              <a:rPr lang="en-US" altLang="ja-JP" dirty="0"/>
              <a:t>XOR</a:t>
            </a:r>
            <a:r>
              <a:rPr lang="en-US" dirty="0"/>
              <a:t>）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ja-JP" altLang="en-US"/>
              <a:t>具有</a:t>
            </a:r>
            <a:r>
              <a:rPr lang="en-US" dirty="0"/>
              <a:t>N</a:t>
            </a:r>
            <a:r>
              <a:rPr lang="ja-JP" altLang="en-US"/>
              <a:t>个参数的感知机：</a:t>
            </a:r>
            <a:r>
              <a:rPr lang="en-US" dirty="0" err="1"/>
              <a:t>VCdim</a:t>
            </a:r>
            <a:r>
              <a:rPr lang="en-US" dirty="0"/>
              <a:t> =</a:t>
            </a:r>
          </a:p>
          <a:p>
            <a:r>
              <a:rPr lang="ja-JP" altLang="en-US"/>
              <a:t>一些多层感知机：</a:t>
            </a:r>
            <a:r>
              <a:rPr lang="en-US" dirty="0" err="1"/>
              <a:t>VCdim</a:t>
            </a:r>
            <a:r>
              <a:rPr lang="en-US" dirty="0"/>
              <a:t> =</a:t>
            </a:r>
            <a:endParaRPr dirty="0"/>
          </a:p>
        </p:txBody>
      </p:sp>
      <p:sp>
        <p:nvSpPr>
          <p:cNvPr id="211" name="VC-Dimension for Linear Classifi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线性分类器的</a:t>
            </a:r>
            <a:r>
              <a:rPr lang="en-US" dirty="0"/>
              <a:t>VC</a:t>
            </a:r>
            <a:r>
              <a:rPr lang="ja-JP" altLang="en-US"/>
              <a:t>维度</a:t>
            </a:r>
            <a:endParaRPr dirty="0"/>
          </a:p>
        </p:txBody>
      </p:sp>
      <p:sp>
        <p:nvSpPr>
          <p:cNvPr id="212" name="Circle"/>
          <p:cNvSpPr/>
          <p:nvPr/>
        </p:nvSpPr>
        <p:spPr>
          <a:xfrm>
            <a:off x="1287032" y="2212591"/>
            <a:ext cx="179342" cy="17596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3" name="Circle"/>
          <p:cNvSpPr/>
          <p:nvPr/>
        </p:nvSpPr>
        <p:spPr>
          <a:xfrm>
            <a:off x="951565" y="2873206"/>
            <a:ext cx="179343" cy="17596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" name="Circle"/>
          <p:cNvSpPr/>
          <p:nvPr/>
        </p:nvSpPr>
        <p:spPr>
          <a:xfrm>
            <a:off x="1588464" y="2873206"/>
            <a:ext cx="179343" cy="17596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" name="Circle"/>
          <p:cNvSpPr/>
          <p:nvPr/>
        </p:nvSpPr>
        <p:spPr>
          <a:xfrm>
            <a:off x="2706568" y="2212591"/>
            <a:ext cx="179342" cy="17596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6" name="Circle"/>
          <p:cNvSpPr/>
          <p:nvPr/>
        </p:nvSpPr>
        <p:spPr>
          <a:xfrm>
            <a:off x="2371101" y="2873206"/>
            <a:ext cx="179342" cy="17596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7" name="Circle"/>
          <p:cNvSpPr/>
          <p:nvPr/>
        </p:nvSpPr>
        <p:spPr>
          <a:xfrm>
            <a:off x="3008000" y="2873206"/>
            <a:ext cx="179343" cy="17596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8" name="Circle"/>
          <p:cNvSpPr/>
          <p:nvPr/>
        </p:nvSpPr>
        <p:spPr>
          <a:xfrm>
            <a:off x="4126103" y="2212591"/>
            <a:ext cx="179343" cy="17596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" name="Circle"/>
          <p:cNvSpPr/>
          <p:nvPr/>
        </p:nvSpPr>
        <p:spPr>
          <a:xfrm>
            <a:off x="3790636" y="2873206"/>
            <a:ext cx="179343" cy="17596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0" name="Circle"/>
          <p:cNvSpPr/>
          <p:nvPr/>
        </p:nvSpPr>
        <p:spPr>
          <a:xfrm>
            <a:off x="4427536" y="2873206"/>
            <a:ext cx="179342" cy="17596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1" name="Circle"/>
          <p:cNvSpPr/>
          <p:nvPr/>
        </p:nvSpPr>
        <p:spPr>
          <a:xfrm>
            <a:off x="5545639" y="2212591"/>
            <a:ext cx="179343" cy="17596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2" name="Circle"/>
          <p:cNvSpPr/>
          <p:nvPr/>
        </p:nvSpPr>
        <p:spPr>
          <a:xfrm>
            <a:off x="5210172" y="2873206"/>
            <a:ext cx="179343" cy="17596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3" name="Circle"/>
          <p:cNvSpPr/>
          <p:nvPr/>
        </p:nvSpPr>
        <p:spPr>
          <a:xfrm>
            <a:off x="5847072" y="2873206"/>
            <a:ext cx="179342" cy="17596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4" name="Line"/>
          <p:cNvSpPr/>
          <p:nvPr/>
        </p:nvSpPr>
        <p:spPr>
          <a:xfrm flipV="1">
            <a:off x="516869" y="2209020"/>
            <a:ext cx="451582" cy="827060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5" name="Line"/>
          <p:cNvSpPr/>
          <p:nvPr/>
        </p:nvSpPr>
        <p:spPr>
          <a:xfrm flipV="1">
            <a:off x="2719041" y="2336020"/>
            <a:ext cx="451582" cy="827060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6" name="Line"/>
          <p:cNvSpPr/>
          <p:nvPr/>
        </p:nvSpPr>
        <p:spPr>
          <a:xfrm flipH="1" flipV="1">
            <a:off x="3857802" y="2285840"/>
            <a:ext cx="506840" cy="850777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7" name="Line"/>
          <p:cNvSpPr/>
          <p:nvPr/>
        </p:nvSpPr>
        <p:spPr>
          <a:xfrm flipH="1">
            <a:off x="5226538" y="2624699"/>
            <a:ext cx="817545" cy="1"/>
          </a:xfrm>
          <a:prstGeom prst="line">
            <a:avLst/>
          </a:prstGeom>
          <a:ln w="38100">
            <a:solidFill>
              <a:schemeClr val="accent3"/>
            </a:solidFill>
          </a:ln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33" name="Group"/>
          <p:cNvGrpSpPr/>
          <p:nvPr/>
        </p:nvGrpSpPr>
        <p:grpSpPr>
          <a:xfrm>
            <a:off x="6889614" y="2118525"/>
            <a:ext cx="1110293" cy="1008050"/>
            <a:chOff x="0" y="0"/>
            <a:chExt cx="1110292" cy="1008049"/>
          </a:xfrm>
        </p:grpSpPr>
        <p:sp>
          <p:nvSpPr>
            <p:cNvPr id="228" name="Circle"/>
            <p:cNvSpPr/>
            <p:nvPr/>
          </p:nvSpPr>
          <p:spPr>
            <a:xfrm>
              <a:off x="793306" y="139348"/>
              <a:ext cx="179342" cy="17596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29" name="Circle"/>
            <p:cNvSpPr/>
            <p:nvPr/>
          </p:nvSpPr>
          <p:spPr>
            <a:xfrm>
              <a:off x="156406" y="799964"/>
              <a:ext cx="179343" cy="17596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0" name="Circle"/>
            <p:cNvSpPr/>
            <p:nvPr/>
          </p:nvSpPr>
          <p:spPr>
            <a:xfrm>
              <a:off x="793306" y="799964"/>
              <a:ext cx="179342" cy="17596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chemeClr val="accent4"/>
                  </a:solidFill>
                </a:defRPr>
              </a:pPr>
              <a:endParaRPr/>
            </a:p>
          </p:txBody>
        </p:sp>
        <p:sp>
          <p:nvSpPr>
            <p:cNvPr id="231" name="Circle"/>
            <p:cNvSpPr/>
            <p:nvPr/>
          </p:nvSpPr>
          <p:spPr>
            <a:xfrm>
              <a:off x="156406" y="139348"/>
              <a:ext cx="179343" cy="17596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36" name="Connection Line"/>
            <p:cNvSpPr/>
            <p:nvPr/>
          </p:nvSpPr>
          <p:spPr>
            <a:xfrm>
              <a:off x="0" y="0"/>
              <a:ext cx="1110293" cy="1008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11" h="16392" extrusionOk="0">
                  <a:moveTo>
                    <a:pt x="0" y="10067"/>
                  </a:moveTo>
                  <a:cubicBezTo>
                    <a:pt x="18664" y="-5208"/>
                    <a:pt x="21600" y="-3100"/>
                    <a:pt x="8809" y="16392"/>
                  </a:cubicBezTo>
                </a:path>
              </a:pathLst>
            </a:custGeom>
            <a:noFill/>
            <a:ln w="381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Equation"/>
              <p:cNvSpPr txBox="1"/>
              <p:nvPr/>
            </p:nvSpPr>
            <p:spPr>
              <a:xfrm>
                <a:off x="5226538" y="3600113"/>
                <a:ext cx="227992" cy="20391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3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538" y="3600113"/>
                <a:ext cx="227992" cy="203912"/>
              </a:xfrm>
              <a:prstGeom prst="rect">
                <a:avLst/>
              </a:prstGeom>
              <a:blipFill>
                <a:blip r:embed="rId3"/>
                <a:stretch>
                  <a:fillRect l="-44444" r="-44444" b="-7777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Equation"/>
              <p:cNvSpPr txBox="1"/>
              <p:nvPr/>
            </p:nvSpPr>
            <p:spPr>
              <a:xfrm>
                <a:off x="4443244" y="4025819"/>
                <a:ext cx="1621435" cy="28459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3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244" y="4025819"/>
                <a:ext cx="1621435" cy="284596"/>
              </a:xfrm>
              <a:prstGeom prst="rect">
                <a:avLst/>
              </a:prstGeom>
              <a:blipFill>
                <a:blip r:embed="rId4"/>
                <a:stretch>
                  <a:fillRect l="-6202" r="-14729" b="-7391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Usefulness of VC-Dimen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VC</a:t>
            </a:r>
            <a:r>
              <a:rPr lang="ja-JP" altLang="en-US"/>
              <a:t>维度的效用</a:t>
            </a:r>
            <a:endParaRPr dirty="0"/>
          </a:p>
        </p:txBody>
      </p:sp>
      <p:sp>
        <p:nvSpPr>
          <p:cNvPr id="239" name="Provides theory insights why a model work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提供理论解释模型的工作原理</a:t>
            </a:r>
          </a:p>
          <a:p>
            <a:pPr lvl="1"/>
            <a:r>
              <a:rPr lang="ja-JP" altLang="en-US"/>
              <a:t>限制了训练误差和泛化误差之间的差距</a:t>
            </a:r>
          </a:p>
          <a:p>
            <a:r>
              <a:rPr lang="ja-JP" altLang="en-US"/>
              <a:t>在深度学习的实践中很少使用</a:t>
            </a:r>
          </a:p>
          <a:p>
            <a:pPr lvl="1"/>
            <a:r>
              <a:rPr lang="ja-JP" altLang="en-US"/>
              <a:t>边界过于宽松</a:t>
            </a:r>
          </a:p>
          <a:p>
            <a:pPr lvl="1"/>
            <a:r>
              <a:rPr lang="ja-JP" altLang="en-US"/>
              <a:t>难以计算深度神经网络的</a:t>
            </a:r>
            <a:r>
              <a:rPr lang="zh-CN" altLang="en-US" dirty="0"/>
              <a:t> </a:t>
            </a:r>
            <a:r>
              <a:rPr lang="en-US" dirty="0"/>
              <a:t>VC</a:t>
            </a:r>
            <a:r>
              <a:rPr lang="zh-CN" altLang="en-US" dirty="0"/>
              <a:t> </a:t>
            </a:r>
            <a:r>
              <a:rPr lang="ja-JP" altLang="en-US"/>
              <a:t>维数</a:t>
            </a:r>
          </a:p>
          <a:p>
            <a:pPr lvl="1"/>
            <a:r>
              <a:rPr lang="ja-JP" altLang="en-US"/>
              <a:t>其他统计学习理论工具也是如此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Data Complex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数据复杂度</a:t>
            </a:r>
            <a:endParaRPr dirty="0"/>
          </a:p>
        </p:txBody>
      </p:sp>
      <p:sp>
        <p:nvSpPr>
          <p:cNvPr id="242" name="Multiple factors matte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多种因素很重要</a:t>
            </a:r>
          </a:p>
          <a:p>
            <a:pPr lvl="1"/>
            <a:r>
              <a:rPr lang="ja-JP" altLang="en-US"/>
              <a:t>例子数量</a:t>
            </a:r>
          </a:p>
          <a:p>
            <a:pPr lvl="1"/>
            <a:r>
              <a:rPr lang="ja-JP" altLang="en-US"/>
              <a:t>每个示例中的元素数量</a:t>
            </a:r>
          </a:p>
          <a:p>
            <a:pPr lvl="1"/>
            <a:r>
              <a:rPr lang="ja-JP" altLang="en-US"/>
              <a:t>时间</a:t>
            </a:r>
            <a:r>
              <a:rPr lang="en-US" altLang="ja-JP" dirty="0"/>
              <a:t>/</a:t>
            </a:r>
            <a:r>
              <a:rPr lang="ja-JP" altLang="en-US"/>
              <a:t>空间结构</a:t>
            </a:r>
          </a:p>
          <a:p>
            <a:pPr lvl="1"/>
            <a:r>
              <a:rPr lang="ja-JP" altLang="en-US"/>
              <a:t>多样性</a:t>
            </a:r>
            <a:endParaRPr dirty="0"/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301" y="1114689"/>
            <a:ext cx="2444240" cy="1527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50782" y="3096351"/>
            <a:ext cx="2623278" cy="1049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Weight Decay"/>
          <p:cNvSpPr txBox="1">
            <a:spLocks noGrp="1"/>
          </p:cNvSpPr>
          <p:nvPr>
            <p:ph type="title"/>
          </p:nvPr>
        </p:nvSpPr>
        <p:spPr>
          <a:xfrm>
            <a:off x="442672" y="1732039"/>
            <a:ext cx="2202417" cy="1471596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权重衰减</a:t>
            </a:r>
            <a:endParaRPr lang="en-US" dirty="0"/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7576" y="966562"/>
            <a:ext cx="5947674" cy="3002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quared Norm Regularization as Hard Constrain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766927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平方正则化作为</a:t>
            </a:r>
            <a:r>
              <a:rPr lang="zh-CN" altLang="en-US" dirty="0"/>
              <a:t>“</a:t>
            </a:r>
            <a:r>
              <a:rPr lang="ja-JP" altLang="en-US"/>
              <a:t>硬</a:t>
            </a:r>
            <a:r>
              <a:rPr lang="zh-CN" altLang="en-US" dirty="0"/>
              <a:t>”</a:t>
            </a:r>
            <a:r>
              <a:rPr lang="ja-JP" altLang="en-US"/>
              <a:t>约束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0" name="Reduce model complexity by limiting value range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1"/>
                <a:ext cx="6415849" cy="3553928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ja-JP" altLang="en-US"/>
                  <a:t>通过限制参数值范围来降低模型复杂性</a:t>
                </a:r>
              </a:p>
              <a:p>
                <a:endParaRPr lang="ja-JP" altLang="en-US"/>
              </a:p>
              <a:p>
                <a:endParaRPr lang="ja-JP" altLang="en-US"/>
              </a:p>
              <a:p>
                <a:pPr lvl="1"/>
                <a:r>
                  <a:rPr lang="ja-JP" altLang="en-US"/>
                  <a:t>通常不限制偏差参数 </a:t>
                </a:r>
                <a:r>
                  <a:rPr lang="en-US" i="1"/>
                  <a:t>b</a:t>
                </a:r>
                <a:endParaRPr lang="en-US" i="1" dirty="0"/>
              </a:p>
              <a:p>
                <a:pPr lvl="1"/>
                <a:r>
                  <a:rPr lang="ja-JP" altLang="en-US"/>
                  <a:t>做或不做在实践中几乎没有区别</a:t>
                </a:r>
              </a:p>
              <a:p>
                <a:pPr lvl="1"/>
                <a:r>
                  <a:rPr lang="ja-JP" altLang="en-US"/>
                  <a:t>小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意味着更多的正则化</a:t>
                </a:r>
                <a:endParaRPr dirty="0"/>
              </a:p>
            </p:txBody>
          </p:sp>
        </mc:Choice>
        <mc:Fallback>
          <p:sp>
            <p:nvSpPr>
              <p:cNvPr id="250" name="Reduce model complexity by limiting value rang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1"/>
                <a:ext cx="6415849" cy="3553928"/>
              </a:xfrm>
              <a:prstGeom prst="rect">
                <a:avLst/>
              </a:prstGeom>
              <a:blipFill>
                <a:blip r:embed="rId2"/>
                <a:stretch>
                  <a:fillRect l="-1976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Equation"/>
              <p:cNvSpPr txBox="1"/>
              <p:nvPr/>
            </p:nvSpPr>
            <p:spPr>
              <a:xfrm>
                <a:off x="1099400" y="1705505"/>
                <a:ext cx="4658854" cy="33668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sSup>
                        <m:sSu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sz="2500" dirty="0"/>
              </a:p>
            </p:txBody>
          </p:sp>
        </mc:Choice>
        <mc:Fallback xmlns="">
          <p:sp>
            <p:nvSpPr>
              <p:cNvPr id="25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400" y="1705505"/>
                <a:ext cx="4658854" cy="336681"/>
              </a:xfrm>
              <a:prstGeom prst="rect">
                <a:avLst/>
              </a:prstGeom>
              <a:blipFill>
                <a:blip r:embed="rId3"/>
                <a:stretch>
                  <a:fillRect t="-3571" b="-535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17061" y="1129089"/>
            <a:ext cx="2643461" cy="2546384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Equation"/>
          <p:cNvSpPr txBox="1"/>
          <p:nvPr/>
        </p:nvSpPr>
        <p:spPr>
          <a:xfrm>
            <a:off x="2299445" y="3988992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quared Norm Regularization as Soft Constrain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500478" cy="5457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平方正则化作为</a:t>
            </a:r>
            <a:r>
              <a:rPr lang="zh-CN" altLang="en-US" dirty="0"/>
              <a:t>“</a:t>
            </a:r>
            <a:r>
              <a:rPr lang="ja-JP" altLang="en-US"/>
              <a:t>软</a:t>
            </a:r>
            <a:r>
              <a:rPr lang="zh-CN" altLang="en-US" dirty="0"/>
              <a:t>”</a:t>
            </a:r>
            <a:r>
              <a:rPr lang="ja-JP" altLang="en-US"/>
              <a:t>约束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For each    , we can find     to rewrite the hard constraint version as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40592" y="1009331"/>
                <a:ext cx="8500478" cy="355392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ja-JP" altLang="en-US"/>
                  <a:t>对于每一个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ja-JP" altLang="en-US"/>
                  <a:t>我们都可以找到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将硬约束版本重写为</a:t>
                </a:r>
              </a:p>
              <a:p>
                <a:endParaRPr lang="ja-JP" altLang="en-US"/>
              </a:p>
              <a:p>
                <a:endParaRPr lang="ja-JP" altLang="en-US"/>
              </a:p>
              <a:p>
                <a:pPr lvl="1"/>
                <a:r>
                  <a:rPr lang="ja-JP" altLang="en-US"/>
                  <a:t>可以用拉格朗日乘数法证明</a:t>
                </a:r>
              </a:p>
              <a:p>
                <a:pPr lvl="1"/>
                <a:r>
                  <a:rPr lang="ja-JP" altLang="en-US"/>
                  <a:t>超参数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ja-JP" altLang="en-US"/>
                  <a:t>控制正则化的重要性</a:t>
                </a:r>
              </a:p>
              <a:p>
                <a:pPr lvl="1"/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/>
                  <a:t>： 没有效果</a:t>
                </a:r>
                <a:endParaRPr lang="en-US" altLang="ja-JP" dirty="0"/>
              </a:p>
              <a:p>
                <a:pPr lvl="1"/>
                <a:endParaRPr lang="en-US" altLang="ja-JP" dirty="0"/>
              </a:p>
            </p:txBody>
          </p:sp>
        </mc:Choice>
        <mc:Fallback xmlns="">
          <p:sp>
            <p:nvSpPr>
              <p:cNvPr id="256" name="For each    , we can find     to rewrite the hard constraint version a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0592" y="1009331"/>
                <a:ext cx="8500478" cy="3553928"/>
              </a:xfrm>
              <a:prstGeom prst="rect">
                <a:avLst/>
              </a:prstGeom>
              <a:blipFill>
                <a:blip r:embed="rId2"/>
                <a:stretch>
                  <a:fillRect l="-1493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Equation"/>
              <p:cNvSpPr txBox="1"/>
              <p:nvPr/>
            </p:nvSpPr>
            <p:spPr>
              <a:xfrm>
                <a:off x="2207234" y="1500627"/>
                <a:ext cx="2828405" cy="6775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sSup>
                        <m:sSu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500" dirty="0"/>
              </a:p>
            </p:txBody>
          </p:sp>
        </mc:Choice>
        <mc:Fallback xmlns="">
          <p:sp>
            <p:nvSpPr>
              <p:cNvPr id="25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234" y="1500627"/>
                <a:ext cx="2828405" cy="677546"/>
              </a:xfrm>
              <a:prstGeom prst="rect">
                <a:avLst/>
              </a:prstGeom>
              <a:blipFill>
                <a:blip r:embed="rId3"/>
                <a:stretch>
                  <a:fillRect l="-3571" t="-1818" r="-9375" b="-2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Equation"/>
          <p:cNvSpPr txBox="1"/>
          <p:nvPr/>
        </p:nvSpPr>
        <p:spPr>
          <a:xfrm>
            <a:off x="4026777" y="1105133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p:sp>
        <p:nvSpPr>
          <p:cNvPr id="259" name="Equation"/>
          <p:cNvSpPr txBox="1"/>
          <p:nvPr/>
        </p:nvSpPr>
        <p:spPr>
          <a:xfrm>
            <a:off x="1209227" y="3624260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Equation"/>
              <p:cNvSpPr txBox="1"/>
              <p:nvPr/>
            </p:nvSpPr>
            <p:spPr>
              <a:xfrm>
                <a:off x="1220477" y="3682433"/>
                <a:ext cx="1973513" cy="25298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→∞,</m:t>
                      </m:r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6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77" y="3682433"/>
                <a:ext cx="1973513" cy="252985"/>
              </a:xfrm>
              <a:prstGeom prst="rect">
                <a:avLst/>
              </a:prstGeom>
              <a:blipFill>
                <a:blip r:embed="rId4"/>
                <a:stretch>
                  <a:fillRect l="-5161" r="-4516" b="-5238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1" name="Equation"/>
          <p:cNvSpPr txBox="1"/>
          <p:nvPr/>
        </p:nvSpPr>
        <p:spPr>
          <a:xfrm>
            <a:off x="1947238" y="1131295"/>
            <a:ext cx="65" cy="3693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400"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Illustrate the Effect on Optimal Solu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图解说明最优解</a:t>
            </a:r>
            <a:endParaRPr dirty="0"/>
          </a:p>
        </p:txBody>
      </p:sp>
      <p:grpSp>
        <p:nvGrpSpPr>
          <p:cNvPr id="267" name="Group"/>
          <p:cNvGrpSpPr/>
          <p:nvPr/>
        </p:nvGrpSpPr>
        <p:grpSpPr>
          <a:xfrm>
            <a:off x="1785384" y="1316485"/>
            <a:ext cx="2845141" cy="2361453"/>
            <a:chOff x="0" y="0"/>
            <a:chExt cx="2845140" cy="2361451"/>
          </a:xfrm>
        </p:grpSpPr>
        <p:sp>
          <p:nvSpPr>
            <p:cNvPr id="265" name="Line"/>
            <p:cNvSpPr/>
            <p:nvPr/>
          </p:nvSpPr>
          <p:spPr>
            <a:xfrm flipV="1">
              <a:off x="-1" y="-1"/>
              <a:ext cx="2" cy="236145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6" name="Line"/>
            <p:cNvSpPr/>
            <p:nvPr/>
          </p:nvSpPr>
          <p:spPr>
            <a:xfrm>
              <a:off x="10222" y="2348751"/>
              <a:ext cx="2834919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68" name="Circle"/>
          <p:cNvSpPr/>
          <p:nvPr/>
        </p:nvSpPr>
        <p:spPr>
          <a:xfrm>
            <a:off x="1439276" y="3326977"/>
            <a:ext cx="685478" cy="685479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9" name="Oval"/>
          <p:cNvSpPr/>
          <p:nvPr/>
        </p:nvSpPr>
        <p:spPr>
          <a:xfrm>
            <a:off x="1061873" y="3000375"/>
            <a:ext cx="1452945" cy="1351966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0" name="Oval"/>
          <p:cNvSpPr/>
          <p:nvPr/>
        </p:nvSpPr>
        <p:spPr>
          <a:xfrm>
            <a:off x="665114" y="2616316"/>
            <a:ext cx="2240120" cy="2096989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1" name="Oval"/>
          <p:cNvSpPr/>
          <p:nvPr/>
        </p:nvSpPr>
        <p:spPr>
          <a:xfrm>
            <a:off x="2216904" y="1909028"/>
            <a:ext cx="3072784" cy="1176367"/>
          </a:xfrm>
          <a:prstGeom prst="ellipse">
            <a:avLst/>
          </a:prstGeom>
          <a:ln w="2540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2" name="Oval"/>
          <p:cNvSpPr/>
          <p:nvPr/>
        </p:nvSpPr>
        <p:spPr>
          <a:xfrm>
            <a:off x="2747416" y="2154472"/>
            <a:ext cx="2011759" cy="685479"/>
          </a:xfrm>
          <a:prstGeom prst="ellipse">
            <a:avLst/>
          </a:prstGeom>
          <a:ln w="2540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3" name="Oval"/>
          <p:cNvSpPr/>
          <p:nvPr/>
        </p:nvSpPr>
        <p:spPr>
          <a:xfrm>
            <a:off x="3410557" y="2371642"/>
            <a:ext cx="685479" cy="251139"/>
          </a:xfrm>
          <a:prstGeom prst="ellipse">
            <a:avLst/>
          </a:prstGeom>
          <a:ln w="2540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Equation"/>
              <p:cNvSpPr txBox="1"/>
              <p:nvPr/>
            </p:nvSpPr>
            <p:spPr>
              <a:xfrm>
                <a:off x="3824989" y="2163303"/>
                <a:ext cx="352350" cy="21061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Upp>
                            <m:limUpp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lim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˜</m:t>
                              </m:r>
                            </m:lim>
                          </m:limUpp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7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989" y="2163303"/>
                <a:ext cx="352350" cy="210617"/>
              </a:xfrm>
              <a:prstGeom prst="rect">
                <a:avLst/>
              </a:prstGeom>
              <a:blipFill>
                <a:blip r:embed="rId2"/>
                <a:stretch>
                  <a:fillRect l="-20690" r="-17241" b="-1222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Equation"/>
              <p:cNvSpPr txBox="1"/>
              <p:nvPr/>
            </p:nvSpPr>
            <p:spPr>
              <a:xfrm>
                <a:off x="2360970" y="2391903"/>
                <a:ext cx="345340" cy="21061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sz="2400"/>
              </a:p>
            </p:txBody>
          </p:sp>
        </mc:Choice>
        <mc:Fallback xmlns="">
          <p:sp>
            <p:nvSpPr>
              <p:cNvPr id="27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970" y="2391903"/>
                <a:ext cx="345340" cy="210617"/>
              </a:xfrm>
              <a:prstGeom prst="rect">
                <a:avLst/>
              </a:prstGeom>
              <a:blipFill>
                <a:blip r:embed="rId3"/>
                <a:stretch>
                  <a:fillRect l="-21429" r="-17857" b="-6666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Oval"/>
          <p:cNvSpPr/>
          <p:nvPr/>
        </p:nvSpPr>
        <p:spPr>
          <a:xfrm>
            <a:off x="3705834" y="2444923"/>
            <a:ext cx="94924" cy="104577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7" name="Oval"/>
          <p:cNvSpPr/>
          <p:nvPr/>
        </p:nvSpPr>
        <p:spPr>
          <a:xfrm>
            <a:off x="2322393" y="2708883"/>
            <a:ext cx="117980" cy="12997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Equation"/>
              <p:cNvSpPr txBox="1"/>
              <p:nvPr/>
            </p:nvSpPr>
            <p:spPr>
              <a:xfrm>
                <a:off x="2234489" y="939730"/>
                <a:ext cx="4061435" cy="6775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sSup>
                        <m:sSu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500"/>
              </a:p>
            </p:txBody>
          </p:sp>
        </mc:Choice>
        <mc:Fallback xmlns="">
          <p:sp>
            <p:nvSpPr>
              <p:cNvPr id="27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489" y="939730"/>
                <a:ext cx="4061435" cy="677546"/>
              </a:xfrm>
              <a:prstGeom prst="rect">
                <a:avLst/>
              </a:prstGeom>
              <a:blipFill>
                <a:blip r:embed="rId4"/>
                <a:stretch>
                  <a:fillRect l="-1869" t="-1852" r="-7165" b="-222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Equation"/>
              <p:cNvSpPr txBox="1"/>
              <p:nvPr/>
            </p:nvSpPr>
            <p:spPr>
              <a:xfrm>
                <a:off x="5469853" y="2273055"/>
                <a:ext cx="2788674" cy="28765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Upp>
                            <m:limUppPr>
                              <m:ctrlP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lim>
                              <m:r>
                                <a:rPr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˜</m:t>
                              </m:r>
                            </m:lim>
                          </m:limUpp>
                        </m:e>
                        <m:sup>
                          <m:r>
                            <a:rPr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500"/>
              </a:p>
            </p:txBody>
          </p:sp>
        </mc:Choice>
        <mc:Fallback xmlns="">
          <p:sp>
            <p:nvSpPr>
              <p:cNvPr id="2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853" y="2273055"/>
                <a:ext cx="2788674" cy="287656"/>
              </a:xfrm>
              <a:prstGeom prst="rect">
                <a:avLst/>
              </a:prstGeom>
              <a:blipFill>
                <a:blip r:embed="rId5"/>
                <a:stretch>
                  <a:fillRect l="-2727" r="-5455" b="-1208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192" name="Single Layer Perceptr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b="1"/>
            </a:pPr>
            <a:r>
              <a:rPr lang="ja-JP" altLang="en-US"/>
              <a:t>模型选择</a:t>
            </a:r>
            <a:endParaRPr lang="en-US" altLang="ja-JP" dirty="0"/>
          </a:p>
          <a:p>
            <a:pPr lvl="1">
              <a:defRPr b="1"/>
            </a:pPr>
            <a:r>
              <a:rPr lang="ja-JP" altLang="en-US" b="1"/>
              <a:t>训练误差和泛化误差</a:t>
            </a:r>
            <a:endParaRPr lang="en-US" altLang="ja-JP" b="1" dirty="0"/>
          </a:p>
          <a:p>
            <a:pPr lvl="1">
              <a:defRPr b="1"/>
            </a:pPr>
            <a:r>
              <a:rPr lang="en-US" altLang="zh-CN" b="1" dirty="0"/>
              <a:t>K</a:t>
            </a:r>
            <a:r>
              <a:rPr lang="zh-CN" altLang="en-US" b="1" dirty="0"/>
              <a:t> </a:t>
            </a:r>
            <a:r>
              <a:rPr lang="ja-JP" altLang="en-US" b="1"/>
              <a:t>折交叉验证</a:t>
            </a:r>
            <a:endParaRPr lang="en-US" altLang="ja-JP" b="1" dirty="0"/>
          </a:p>
          <a:p>
            <a:pPr>
              <a:defRPr b="1"/>
            </a:pPr>
            <a:r>
              <a:rPr lang="ja-JP" altLang="en-US"/>
              <a:t>欠拟合与过拟合</a:t>
            </a:r>
            <a:endParaRPr lang="en-US" altLang="ja-JP" dirty="0"/>
          </a:p>
          <a:p>
            <a:pPr lvl="1">
              <a:defRPr b="1"/>
            </a:pPr>
            <a:r>
              <a:rPr lang="ja-JP" altLang="en-US" b="1"/>
              <a:t>模型复杂度</a:t>
            </a:r>
            <a:endParaRPr lang="en-US" altLang="ja-JP" b="1" dirty="0"/>
          </a:p>
          <a:p>
            <a:pPr lvl="1">
              <a:defRPr b="1"/>
            </a:pPr>
            <a:r>
              <a:rPr lang="en-US" altLang="ja-JP" b="1" dirty="0"/>
              <a:t>VC</a:t>
            </a:r>
            <a:r>
              <a:rPr lang="zh-CN" altLang="en-US" b="1" dirty="0"/>
              <a:t> </a:t>
            </a:r>
            <a:r>
              <a:rPr lang="ja-JP" altLang="en-US" b="1"/>
              <a:t>维度</a:t>
            </a:r>
            <a:endParaRPr lang="en-US" altLang="ja-JP" b="1" dirty="0"/>
          </a:p>
          <a:p>
            <a:pPr>
              <a:defRPr b="1"/>
            </a:pPr>
            <a:r>
              <a:rPr lang="ja-JP" altLang="en-US"/>
              <a:t>权重衰减</a:t>
            </a:r>
            <a:endParaRPr lang="en-US" altLang="ja-JP" dirty="0"/>
          </a:p>
          <a:p>
            <a:pPr>
              <a:defRPr b="1"/>
            </a:pPr>
            <a:r>
              <a:rPr lang="ja-JP" altLang="en-US"/>
              <a:t>丢弃法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640544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Update R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更新规则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Compute the gradient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235818" indent="-235818" defTabSz="448055">
                  <a:defRPr sz="2352"/>
                </a:pPr>
                <a:r>
                  <a:rPr lang="ja-JP" altLang="en-US"/>
                  <a:t>计算梯度</a:t>
                </a:r>
              </a:p>
              <a:p>
                <a:pPr marL="235818" indent="-235818" defTabSz="448055">
                  <a:defRPr sz="2352"/>
                </a:pPr>
                <a:r>
                  <a:rPr lang="ja-JP" altLang="en-US"/>
                  <a:t>在时间</a:t>
                </a:r>
                <a:r>
                  <a:rPr lang="zh-CN" altLang="en-US" dirty="0"/>
                  <a:t> </a:t>
                </a:r>
                <a:r>
                  <a:rPr lang="en-US" dirty="0"/>
                  <a:t>t</a:t>
                </a:r>
                <a:r>
                  <a:rPr lang="zh-CN" altLang="en-US" dirty="0"/>
                  <a:t> </a:t>
                </a:r>
                <a:r>
                  <a:rPr lang="ja-JP" altLang="en-US"/>
                  <a:t>更新权重</a:t>
                </a:r>
              </a:p>
              <a:p>
                <a:pPr marL="235818" indent="-235818" defTabSz="448055">
                  <a:defRPr sz="2352"/>
                </a:pPr>
                <a:endParaRPr lang="ja-JP" altLang="en-US"/>
              </a:p>
              <a:p>
                <a:pPr marL="235818" indent="-235818" defTabSz="448055">
                  <a:defRPr sz="2352"/>
                </a:pPr>
                <a:endParaRPr lang="ja-JP" altLang="en-US"/>
              </a:p>
              <a:p>
                <a:pPr marL="235818" indent="-235818" defTabSz="448055">
                  <a:defRPr sz="2352"/>
                </a:pPr>
                <a:r>
                  <a:rPr lang="ja-JP" altLang="en-US"/>
                  <a:t>通常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ja-JP" altLang="en-US"/>
                  <a:t>，在深度学习中也称为权重衰减</a:t>
                </a:r>
                <a:endParaRPr dirty="0"/>
              </a:p>
            </p:txBody>
          </p:sp>
        </mc:Choice>
        <mc:Fallback xmlns="">
          <p:sp>
            <p:nvSpPr>
              <p:cNvPr id="282" name="Compute the gradient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391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Equation"/>
              <p:cNvSpPr txBox="1"/>
              <p:nvPr/>
            </p:nvSpPr>
            <p:spPr>
              <a:xfrm>
                <a:off x="1543425" y="1884261"/>
                <a:ext cx="4794291" cy="68760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  <m:d>
                        <m:d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ℓ(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f>
                            <m:f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sSup>
                            <m:sSupPr>
                              <m:ctrlP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ℓ(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den>
                      </m:f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sz="2200" dirty="0"/>
              </a:p>
            </p:txBody>
          </p:sp>
        </mc:Choice>
        <mc:Fallback xmlns="">
          <p:sp>
            <p:nvSpPr>
              <p:cNvPr id="28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425" y="1884261"/>
                <a:ext cx="4794291" cy="687604"/>
              </a:xfrm>
              <a:prstGeom prst="rect">
                <a:avLst/>
              </a:prstGeom>
              <a:blipFill>
                <a:blip r:embed="rId3"/>
                <a:stretch>
                  <a:fillRect l="-2116" t="-3571" r="-5820" b="-35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Equation"/>
              <p:cNvSpPr txBox="1"/>
              <p:nvPr/>
            </p:nvSpPr>
            <p:spPr>
              <a:xfrm>
                <a:off x="1543425" y="3505644"/>
                <a:ext cx="3907688" cy="73488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𝜂𝜆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ℓ(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28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425" y="3505644"/>
                <a:ext cx="3907688" cy="734886"/>
              </a:xfrm>
              <a:prstGeom prst="rect">
                <a:avLst/>
              </a:prstGeom>
              <a:blipFill>
                <a:blip r:embed="rId4"/>
                <a:stretch>
                  <a:fillRect l="-1948" t="-3448" r="-16234" b="-1206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5" name="Equation"/>
          <p:cNvSpPr txBox="1"/>
          <p:nvPr/>
        </p:nvSpPr>
        <p:spPr>
          <a:xfrm>
            <a:off x="2061621" y="3811518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Dropo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丢弃法 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3711" y="620109"/>
            <a:ext cx="4923345" cy="3628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动机</a:t>
            </a:r>
            <a:endParaRPr dirty="0"/>
          </a:p>
        </p:txBody>
      </p:sp>
      <p:sp>
        <p:nvSpPr>
          <p:cNvPr id="291" name="A good model should be robust under modest changes in the input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4474905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在输入的适度变化下，一个好的模型应该是稳定的</a:t>
            </a:r>
          </a:p>
          <a:p>
            <a:pPr lvl="1"/>
            <a:r>
              <a:rPr lang="ja-JP" altLang="en-US"/>
              <a:t>用输入噪声训练相当于</a:t>
            </a:r>
            <a:r>
              <a:rPr lang="zh-CN" altLang="en-US" dirty="0"/>
              <a:t> </a:t>
            </a:r>
            <a:r>
              <a:rPr lang="en-US" dirty="0"/>
              <a:t>Tikhonov</a:t>
            </a:r>
            <a:r>
              <a:rPr lang="zh-CN" altLang="en-US" dirty="0"/>
              <a:t> </a:t>
            </a:r>
            <a:r>
              <a:rPr lang="ja-JP" altLang="en-US"/>
              <a:t>正则化</a:t>
            </a:r>
          </a:p>
          <a:p>
            <a:pPr lvl="1"/>
            <a:r>
              <a:rPr lang="ja-JP" altLang="en-US"/>
              <a:t>丢弃法：将噪音注入内部隐藏层</a:t>
            </a:r>
            <a:endParaRPr dirty="0"/>
          </a:p>
        </p:txBody>
      </p:sp>
      <p:pic>
        <p:nvPicPr>
          <p:cNvPr id="292" name="stormtrooper_noised_by_junguler-d9ft0u0.gif" descr="stormtrooper_noised_by_junguler-d9ft0u0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44521" y="1388603"/>
            <a:ext cx="2795384" cy="2795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Update R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添加没有偏差的噪音</a:t>
            </a:r>
            <a:endParaRPr dirty="0"/>
          </a:p>
        </p:txBody>
      </p:sp>
      <p:sp>
        <p:nvSpPr>
          <p:cNvPr id="282" name="Compute the gradi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35818" indent="-235818" defTabSz="448055">
              <a:defRPr sz="2352"/>
            </a:pPr>
            <a:r>
              <a:rPr lang="ja-JP" altLang="en-US"/>
              <a:t>将噪声添加到</a:t>
            </a:r>
            <a:r>
              <a:rPr lang="zh-CN" altLang="en-US" dirty="0"/>
              <a:t> </a:t>
            </a:r>
            <a:r>
              <a:rPr lang="en-US" dirty="0"/>
              <a:t>x</a:t>
            </a:r>
            <a:r>
              <a:rPr lang="zh-CN" altLang="en-US" dirty="0"/>
              <a:t> </a:t>
            </a:r>
            <a:r>
              <a:rPr lang="ja-JP" altLang="en-US"/>
              <a:t>中以获得</a:t>
            </a:r>
            <a:r>
              <a:rPr lang="zh-CN" altLang="en-US" dirty="0"/>
              <a:t> </a:t>
            </a:r>
            <a:r>
              <a:rPr lang="en-US" dirty="0"/>
              <a:t>x‘</a:t>
            </a:r>
            <a:r>
              <a:rPr lang="zh-CN" altLang="en-US" dirty="0"/>
              <a:t>：</a:t>
            </a:r>
            <a:endParaRPr lang="en-US" dirty="0"/>
          </a:p>
          <a:p>
            <a:pPr marL="235818" indent="-235818" defTabSz="448055">
              <a:defRPr sz="2352"/>
            </a:pPr>
            <a:endParaRPr lang="en-US" dirty="0"/>
          </a:p>
          <a:p>
            <a:pPr marL="235818" indent="-235818" defTabSz="448055">
              <a:defRPr sz="2352"/>
            </a:pPr>
            <a:endParaRPr lang="en-US" dirty="0"/>
          </a:p>
          <a:p>
            <a:pPr marL="235818" indent="-235818" defTabSz="448055">
              <a:defRPr sz="2352"/>
            </a:pPr>
            <a:r>
              <a:rPr lang="ja-JP" altLang="en-US"/>
              <a:t>丢弃法将噪声添加到每个元素</a:t>
            </a:r>
            <a:r>
              <a:rPr lang="zh-CN" altLang="en-US" dirty="0"/>
              <a:t>：</a:t>
            </a:r>
            <a:endParaRPr dirty="0"/>
          </a:p>
        </p:txBody>
      </p:sp>
      <p:sp>
        <p:nvSpPr>
          <p:cNvPr id="285" name="Equation"/>
          <p:cNvSpPr txBox="1"/>
          <p:nvPr/>
        </p:nvSpPr>
        <p:spPr>
          <a:xfrm>
            <a:off x="2061621" y="3811518"/>
            <a:ext cx="65" cy="3385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defRPr>
                <a:solidFill>
                  <a:srgbClr val="000000"/>
                </a:solidFill>
              </a:defRPr>
            </a:pPr>
            <a:endParaRPr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A2CB10-BB70-804A-B434-C3A6CF71C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297" y="1712522"/>
            <a:ext cx="1244600" cy="279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F57553-AA54-A047-8697-A4C0FED0E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297" y="2986270"/>
            <a:ext cx="3898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7308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丢弃法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ja-JP" altLang="en-US"/>
              <a:t>训练</a:t>
            </a:r>
            <a:endParaRPr dirty="0"/>
          </a:p>
        </p:txBody>
      </p:sp>
      <p:sp>
        <p:nvSpPr>
          <p:cNvPr id="291" name="A good model should be robust under modest changes in the input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8323723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通常在全连接层的输出上使用丢弃法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3F371A-9886-DA48-ABE9-C0B2F8F07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05" y="1926757"/>
            <a:ext cx="2159000" cy="157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5300A7-B20D-EF40-BE48-497F88409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420" y="1852014"/>
            <a:ext cx="51943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826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Dropout in Infer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丢弃法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ja-JP" altLang="en-US"/>
              <a:t>推断</a:t>
            </a:r>
            <a:endParaRPr dirty="0"/>
          </a:p>
        </p:txBody>
      </p:sp>
      <p:sp>
        <p:nvSpPr>
          <p:cNvPr id="305" name="Regularization is only used in train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正规化仅用于模型训练</a:t>
            </a:r>
          </a:p>
          <a:p>
            <a:r>
              <a:rPr lang="ja-JP" altLang="en-US"/>
              <a:t>丢弃法在推断中用于</a:t>
            </a:r>
            <a:r>
              <a:rPr lang="zh-CN" altLang="en-US" dirty="0"/>
              <a:t>：</a:t>
            </a:r>
            <a:endParaRPr lang="ja-JP" altLang="en-US"/>
          </a:p>
          <a:p>
            <a:endParaRPr lang="ja-JP" altLang="en-US"/>
          </a:p>
          <a:p>
            <a:endParaRPr lang="ja-JP" altLang="en-US"/>
          </a:p>
          <a:p>
            <a:pPr lvl="1"/>
            <a:r>
              <a:rPr lang="ja-JP" altLang="en-US"/>
              <a:t>保证确定性结果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Equation"/>
              <p:cNvSpPr txBox="1"/>
              <p:nvPr/>
            </p:nvSpPr>
            <p:spPr>
              <a:xfrm>
                <a:off x="1225897" y="2136487"/>
                <a:ext cx="1998521" cy="27875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dropout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𝐡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30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897" y="2136487"/>
                <a:ext cx="1998521" cy="278756"/>
              </a:xfrm>
              <a:prstGeom prst="rect">
                <a:avLst/>
              </a:prstGeom>
              <a:blipFill>
                <a:blip r:embed="rId2"/>
                <a:stretch>
                  <a:fillRect l="-5696" r="-15190" b="-7727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192" name="Single Layer Perceptr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b="1"/>
            </a:pPr>
            <a:r>
              <a:rPr lang="ja-JP" altLang="en-US"/>
              <a:t>模型选择</a:t>
            </a:r>
            <a:endParaRPr lang="en-US" altLang="ja-JP" dirty="0"/>
          </a:p>
          <a:p>
            <a:pPr lvl="1">
              <a:defRPr b="1"/>
            </a:pPr>
            <a:r>
              <a:rPr lang="ja-JP" altLang="en-US" b="1"/>
              <a:t>训练误差和泛化误差</a:t>
            </a:r>
            <a:endParaRPr lang="en-US" altLang="ja-JP" b="1" dirty="0"/>
          </a:p>
          <a:p>
            <a:pPr lvl="1">
              <a:defRPr b="1"/>
            </a:pPr>
            <a:r>
              <a:rPr lang="en-US" altLang="zh-CN" b="1" dirty="0"/>
              <a:t>K</a:t>
            </a:r>
            <a:r>
              <a:rPr lang="zh-CN" altLang="en-US" b="1" dirty="0"/>
              <a:t> </a:t>
            </a:r>
            <a:r>
              <a:rPr lang="ja-JP" altLang="en-US" b="1"/>
              <a:t>折交叉验证</a:t>
            </a:r>
            <a:endParaRPr lang="en-US" altLang="ja-JP" b="1" dirty="0"/>
          </a:p>
          <a:p>
            <a:pPr>
              <a:defRPr b="1"/>
            </a:pPr>
            <a:r>
              <a:rPr lang="ja-JP" altLang="en-US"/>
              <a:t>欠拟合与过拟合</a:t>
            </a:r>
            <a:endParaRPr lang="en-US" altLang="ja-JP" dirty="0"/>
          </a:p>
          <a:p>
            <a:pPr lvl="1">
              <a:defRPr b="1"/>
            </a:pPr>
            <a:r>
              <a:rPr lang="ja-JP" altLang="en-US" b="1"/>
              <a:t>模型复杂度</a:t>
            </a:r>
            <a:endParaRPr lang="en-US" altLang="ja-JP" b="1" dirty="0"/>
          </a:p>
          <a:p>
            <a:pPr lvl="1">
              <a:defRPr b="1"/>
            </a:pPr>
            <a:r>
              <a:rPr lang="en-US" altLang="ja-JP" b="1" dirty="0"/>
              <a:t>VC</a:t>
            </a:r>
            <a:r>
              <a:rPr lang="zh-CN" altLang="en-US" b="1" dirty="0"/>
              <a:t> </a:t>
            </a:r>
            <a:r>
              <a:rPr lang="ja-JP" altLang="en-US" b="1"/>
              <a:t>维度</a:t>
            </a:r>
            <a:endParaRPr lang="en-US" altLang="ja-JP" b="1" dirty="0"/>
          </a:p>
          <a:p>
            <a:pPr>
              <a:defRPr b="1"/>
            </a:pPr>
            <a:r>
              <a:rPr lang="ja-JP" altLang="en-US"/>
              <a:t>权重衰减</a:t>
            </a:r>
            <a:endParaRPr lang="en-US" altLang="ja-JP" dirty="0"/>
          </a:p>
          <a:p>
            <a:pPr>
              <a:defRPr b="1"/>
            </a:pPr>
            <a:r>
              <a:rPr lang="ja-JP" altLang="en-US"/>
              <a:t>丢弃法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437399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odel Evaluation"/>
          <p:cNvSpPr txBox="1">
            <a:spLocks noGrp="1"/>
          </p:cNvSpPr>
          <p:nvPr>
            <p:ph type="title"/>
          </p:nvPr>
        </p:nvSpPr>
        <p:spPr>
          <a:xfrm>
            <a:off x="386234" y="1754212"/>
            <a:ext cx="3431678" cy="1635075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模型选择</a:t>
            </a:r>
            <a:endParaRPr dirty="0"/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3208" y="1754212"/>
            <a:ext cx="4343166" cy="1635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raining Error and Generalization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训练误差和泛化误差</a:t>
            </a:r>
            <a:endParaRPr dirty="0"/>
          </a:p>
        </p:txBody>
      </p:sp>
      <p:sp>
        <p:nvSpPr>
          <p:cNvPr id="170" name="Training error: model error on the training data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7259421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sz="2000"/>
              <a:t>训练误差</a:t>
            </a:r>
            <a:r>
              <a:rPr lang="zh-CN" altLang="en-US" sz="2000" dirty="0"/>
              <a:t>：</a:t>
            </a:r>
            <a:r>
              <a:rPr lang="ja-JP" altLang="en-US" sz="2000"/>
              <a:t>出自于训练数据</a:t>
            </a:r>
            <a:endParaRPr sz="2000" dirty="0"/>
          </a:p>
          <a:p>
            <a:r>
              <a:rPr lang="ja-JP" altLang="en-US" sz="2000"/>
              <a:t>泛化误差</a:t>
            </a:r>
            <a:r>
              <a:rPr lang="zh-CN" altLang="en-US" sz="2000" dirty="0"/>
              <a:t>：</a:t>
            </a:r>
            <a:r>
              <a:rPr lang="ja-JP" altLang="en-US" sz="2000"/>
              <a:t>出自于新数据</a:t>
            </a:r>
            <a:endParaRPr lang="en-US" altLang="ja-JP" sz="2000" dirty="0"/>
          </a:p>
          <a:p>
            <a:r>
              <a:rPr lang="ja-JP" altLang="en-US" sz="2000"/>
              <a:t>示例：使用历年考试真题准备将来的考试</a:t>
            </a:r>
          </a:p>
          <a:p>
            <a:pPr lvl="1"/>
            <a:r>
              <a:rPr lang="ja-JP" altLang="en-US" sz="2000"/>
              <a:t>在历年考试真题取得好成绩（训练误差）并不能保证未来考试成绩好（泛化误差）</a:t>
            </a:r>
          </a:p>
          <a:p>
            <a:pPr lvl="1"/>
            <a:r>
              <a:rPr lang="ja-JP" altLang="en-US" sz="2000"/>
              <a:t>学生</a:t>
            </a:r>
            <a:r>
              <a:rPr lang="zh-CN" altLang="en-US" sz="2000" dirty="0"/>
              <a:t> </a:t>
            </a:r>
            <a:r>
              <a:rPr lang="en-US" sz="2000" dirty="0"/>
              <a:t>A</a:t>
            </a:r>
            <a:r>
              <a:rPr lang="zh-CN" altLang="en-US" sz="2000" dirty="0"/>
              <a:t> </a:t>
            </a:r>
            <a:r>
              <a:rPr lang="ja-JP" altLang="en-US" sz="2000"/>
              <a:t>通过死记硬背学习在历年考试真题取得</a:t>
            </a:r>
            <a:r>
              <a:rPr lang="en-US" altLang="ja-JP" sz="2000" dirty="0"/>
              <a:t>0</a:t>
            </a:r>
            <a:r>
              <a:rPr lang="ja-JP" altLang="en-US" sz="2000"/>
              <a:t>错误</a:t>
            </a:r>
          </a:p>
          <a:p>
            <a:pPr lvl="1"/>
            <a:r>
              <a:rPr lang="ja-JP" altLang="en-US" sz="2000"/>
              <a:t>学生</a:t>
            </a:r>
            <a:r>
              <a:rPr lang="zh-CN" altLang="en-US" sz="2000" dirty="0"/>
              <a:t> </a:t>
            </a:r>
            <a:r>
              <a:rPr lang="en-US" sz="2000" dirty="0"/>
              <a:t>B</a:t>
            </a:r>
            <a:r>
              <a:rPr lang="zh-CN" altLang="en-US" sz="2000" dirty="0"/>
              <a:t> </a:t>
            </a:r>
            <a:r>
              <a:rPr lang="ja-JP" altLang="en-US" sz="2000"/>
              <a:t>理解并给出答案的原因</a:t>
            </a:r>
            <a:endParaRPr lang="en-US" altLang="ja-JP" sz="20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Validation Dataset and Test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验证数据集和测试数据集</a:t>
            </a:r>
            <a:endParaRPr dirty="0"/>
          </a:p>
        </p:txBody>
      </p:sp>
      <p:sp>
        <p:nvSpPr>
          <p:cNvPr id="173" name="Validation dataset: a dataset used to evaluate the model…"/>
          <p:cNvSpPr txBox="1">
            <a:spLocks noGrp="1"/>
          </p:cNvSpPr>
          <p:nvPr>
            <p:ph type="body" idx="1"/>
          </p:nvPr>
        </p:nvSpPr>
        <p:spPr>
          <a:xfrm>
            <a:off x="340592" y="849818"/>
            <a:ext cx="8205304" cy="3713441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验证数据集：用于评估模型的数据集</a:t>
            </a:r>
          </a:p>
          <a:p>
            <a:pPr lvl="1"/>
            <a:r>
              <a:rPr lang="ja-JP" altLang="en-US"/>
              <a:t>例如</a:t>
            </a:r>
            <a:r>
              <a:rPr lang="zh-CN" altLang="en-US" dirty="0"/>
              <a:t>：</a:t>
            </a:r>
            <a:r>
              <a:rPr lang="ja-JP" altLang="en-US"/>
              <a:t>取出</a:t>
            </a:r>
            <a:r>
              <a:rPr lang="en-US" altLang="ja-JP" dirty="0"/>
              <a:t>50</a:t>
            </a:r>
            <a:r>
              <a:rPr lang="ja-JP" altLang="en-US"/>
              <a:t>％的训练数据</a:t>
            </a:r>
          </a:p>
          <a:p>
            <a:pPr lvl="1"/>
            <a:r>
              <a:rPr lang="ja-JP" altLang="en-US"/>
              <a:t>不应与训练数据混在一起（＃</a:t>
            </a:r>
            <a:r>
              <a:rPr lang="en-US" altLang="ja-JP" dirty="0"/>
              <a:t>1</a:t>
            </a:r>
            <a:r>
              <a:rPr lang="zh-CN" altLang="en-US" dirty="0"/>
              <a:t> </a:t>
            </a:r>
            <a:r>
              <a:rPr lang="ja-JP" altLang="en-US"/>
              <a:t>常见错误）</a:t>
            </a:r>
            <a:endParaRPr lang="en-US" altLang="ja-JP" dirty="0"/>
          </a:p>
          <a:p>
            <a:r>
              <a:rPr lang="ja-JP" altLang="en-US"/>
              <a:t>测试数据集：只可以使用一次数据集，例如</a:t>
            </a:r>
          </a:p>
          <a:p>
            <a:pPr lvl="1"/>
            <a:r>
              <a:rPr lang="ja-JP" altLang="en-US"/>
              <a:t>未来的考试</a:t>
            </a:r>
          </a:p>
          <a:p>
            <a:pPr lvl="1"/>
            <a:r>
              <a:rPr lang="ja-JP" altLang="en-US"/>
              <a:t>我买的房子售价</a:t>
            </a:r>
          </a:p>
          <a:p>
            <a:pPr lvl="1"/>
            <a:r>
              <a:rPr lang="en-US" dirty="0"/>
              <a:t>Kaggle</a:t>
            </a:r>
            <a:r>
              <a:rPr lang="ja-JP" altLang="en-US"/>
              <a:t>的私人排行榜中使用的数据集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K-fold Cross Va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 </a:t>
            </a:r>
            <a:r>
              <a:rPr lang="ja-JP" altLang="en-US"/>
              <a:t>折交叉验证 </a:t>
            </a:r>
          </a:p>
        </p:txBody>
      </p:sp>
      <p:sp>
        <p:nvSpPr>
          <p:cNvPr id="176" name="Useful when not sufficient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sz="2000"/>
              <a:t>在没有足够的数据时非常有用</a:t>
            </a:r>
          </a:p>
          <a:p>
            <a:r>
              <a:rPr lang="ja-JP" altLang="en-US" sz="2000"/>
              <a:t>算法：</a:t>
            </a:r>
          </a:p>
          <a:p>
            <a:pPr lvl="1"/>
            <a:r>
              <a:rPr lang="ja-JP" altLang="en-US" sz="2000"/>
              <a:t>将训练数据划分为</a:t>
            </a:r>
            <a:r>
              <a:rPr lang="zh-CN" altLang="en-US" sz="2000" dirty="0"/>
              <a:t> </a:t>
            </a:r>
            <a:r>
              <a:rPr lang="en-US" sz="2000" dirty="0"/>
              <a:t>K </a:t>
            </a:r>
            <a:r>
              <a:rPr lang="ja-JP" altLang="en-US" sz="2000"/>
              <a:t>个部分</a:t>
            </a:r>
          </a:p>
          <a:p>
            <a:pPr lvl="1"/>
            <a:r>
              <a:rPr lang="ja-JP" altLang="en-US" sz="2000"/>
              <a:t>对于</a:t>
            </a:r>
            <a:r>
              <a:rPr lang="zh-CN" alt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= 1，...，K</a:t>
            </a:r>
          </a:p>
          <a:p>
            <a:pPr lvl="1"/>
            <a:r>
              <a:rPr lang="ja-JP" altLang="en-US" sz="2000"/>
              <a:t>使用第</a:t>
            </a:r>
            <a:r>
              <a:rPr lang="zh-CN" altLang="en-US" sz="2000" dirty="0"/>
              <a:t> </a:t>
            </a:r>
            <a:r>
              <a:rPr lang="en-US" altLang="zh-CN" sz="2000" dirty="0" err="1"/>
              <a:t>i</a:t>
            </a:r>
            <a:r>
              <a:rPr lang="zh-CN" altLang="en-US" sz="2000" dirty="0"/>
              <a:t> </a:t>
            </a:r>
            <a:r>
              <a:rPr lang="ja-JP" altLang="en-US" sz="2000"/>
              <a:t>部分作为验证集，其余部分用于训练</a:t>
            </a:r>
          </a:p>
          <a:p>
            <a:pPr lvl="1"/>
            <a:r>
              <a:rPr lang="ja-JP" altLang="en-US" sz="2000"/>
              <a:t>报告平均</a:t>
            </a:r>
            <a:r>
              <a:rPr lang="zh-CN" altLang="en-US" sz="2000" dirty="0"/>
              <a:t> </a:t>
            </a:r>
            <a:r>
              <a:rPr lang="en-US" sz="2000" dirty="0"/>
              <a:t>K</a:t>
            </a:r>
            <a:r>
              <a:rPr lang="zh-CN" altLang="en-US" sz="2000" dirty="0"/>
              <a:t> </a:t>
            </a:r>
            <a:r>
              <a:rPr lang="ja-JP" altLang="en-US" sz="2000"/>
              <a:t>个验证错误</a:t>
            </a:r>
          </a:p>
          <a:p>
            <a:r>
              <a:rPr lang="ja-JP" altLang="en-US" sz="2000"/>
              <a:t>常见</a:t>
            </a:r>
            <a:r>
              <a:rPr lang="zh-CN" altLang="en-US" sz="2000" dirty="0"/>
              <a:t> </a:t>
            </a:r>
            <a:r>
              <a:rPr lang="en-US" sz="2000" dirty="0"/>
              <a:t>K</a:t>
            </a:r>
            <a:r>
              <a:rPr lang="zh-CN" altLang="en-US" sz="2000" dirty="0"/>
              <a:t> </a:t>
            </a:r>
            <a:r>
              <a:rPr lang="ja-JP" altLang="en-US" sz="2000"/>
              <a:t>值选择</a:t>
            </a:r>
            <a:r>
              <a:rPr lang="zh-CN" altLang="en-US" sz="2000" dirty="0"/>
              <a:t>：</a:t>
            </a:r>
            <a:r>
              <a:rPr lang="en-US" sz="2000" dirty="0"/>
              <a:t>5</a:t>
            </a:r>
            <a:r>
              <a:rPr lang="zh-CN" altLang="en-US" sz="2000" dirty="0"/>
              <a:t> </a:t>
            </a:r>
            <a:r>
              <a:rPr lang="en-US" altLang="zh-CN" sz="2000" dirty="0"/>
              <a:t>-</a:t>
            </a:r>
            <a:r>
              <a:rPr lang="zh-CN" altLang="en-US" sz="2000" dirty="0"/>
              <a:t> </a:t>
            </a:r>
            <a:r>
              <a:rPr lang="en-US" altLang="ja-JP" sz="2000" dirty="0"/>
              <a:t>10</a:t>
            </a:r>
            <a:endParaRPr sz="2000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Underfitting…"/>
          <p:cNvSpPr txBox="1">
            <a:spLocks noGrp="1"/>
          </p:cNvSpPr>
          <p:nvPr>
            <p:ph type="title"/>
          </p:nvPr>
        </p:nvSpPr>
        <p:spPr>
          <a:xfrm>
            <a:off x="386234" y="1754212"/>
            <a:ext cx="3431678" cy="1635075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欠拟合</a:t>
            </a:r>
            <a:br>
              <a:rPr lang="ja-JP" altLang="en-US"/>
            </a:br>
            <a:r>
              <a:rPr lang="ja-JP" altLang="en-US"/>
              <a:t>过拟合</a:t>
            </a:r>
            <a:endParaRPr dirty="0"/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61725" y="1744186"/>
            <a:ext cx="4940468" cy="1404947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Image credit: hackernoon.com"/>
          <p:cNvSpPr txBox="1"/>
          <p:nvPr/>
        </p:nvSpPr>
        <p:spPr>
          <a:xfrm>
            <a:off x="5380416" y="3393909"/>
            <a:ext cx="122565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/>
            </a:lvl1pPr>
          </a:lstStyle>
          <a:p>
            <a:r>
              <a:rPr dirty="0" err="1"/>
              <a:t>hackernoon.com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Underfitting and Overfi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/>
              <a:t>欠拟合</a:t>
            </a:r>
            <a:r>
              <a:rPr lang="zh-CN" altLang="en-US" dirty="0"/>
              <a:t> </a:t>
            </a:r>
            <a:r>
              <a:rPr lang="ja-JP" altLang="en-US"/>
              <a:t>和</a:t>
            </a:r>
            <a:r>
              <a:rPr lang="zh-CN" altLang="en-US" dirty="0"/>
              <a:t> </a:t>
            </a:r>
            <a:r>
              <a:rPr lang="ja-JP" altLang="en-US"/>
              <a:t>过拟合</a:t>
            </a:r>
            <a:endParaRPr lang="en-US" dirty="0"/>
          </a:p>
        </p:txBody>
      </p:sp>
      <p:sp>
        <p:nvSpPr>
          <p:cNvPr id="183" name="Model capacity"/>
          <p:cNvSpPr txBox="1"/>
          <p:nvPr/>
        </p:nvSpPr>
        <p:spPr>
          <a:xfrm>
            <a:off x="985537" y="2524946"/>
            <a:ext cx="142666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r>
              <a:rPr lang="ja-JP" altLang="en-US"/>
              <a:t>模型复杂度</a:t>
            </a:r>
            <a:endParaRPr dirty="0"/>
          </a:p>
        </p:txBody>
      </p:sp>
      <p:sp>
        <p:nvSpPr>
          <p:cNvPr id="184" name="Data complexity"/>
          <p:cNvSpPr txBox="1"/>
          <p:nvPr/>
        </p:nvSpPr>
        <p:spPr>
          <a:xfrm>
            <a:off x="4418884" y="971390"/>
            <a:ext cx="195171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rPr lang="ja-JP" altLang="en-US"/>
              <a:t>数据复杂度</a:t>
            </a:r>
            <a:endParaRPr dirty="0"/>
          </a:p>
        </p:txBody>
      </p:sp>
      <p:sp>
        <p:nvSpPr>
          <p:cNvPr id="185" name="v"/>
          <p:cNvSpPr txBox="1"/>
          <p:nvPr/>
        </p:nvSpPr>
        <p:spPr>
          <a:xfrm>
            <a:off x="3800406" y="1922094"/>
            <a:ext cx="2184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v</a:t>
            </a:r>
          </a:p>
        </p:txBody>
      </p:sp>
      <p:graphicFrame>
        <p:nvGraphicFramePr>
          <p:cNvPr id="186" name="Table"/>
          <p:cNvGraphicFramePr/>
          <p:nvPr>
            <p:extLst>
              <p:ext uri="{D42A27DB-BD31-4B8C-83A1-F6EECF244321}">
                <p14:modId xmlns:p14="http://schemas.microsoft.com/office/powerpoint/2010/main" val="3525044522"/>
              </p:ext>
            </p:extLst>
          </p:nvPr>
        </p:nvGraphicFramePr>
        <p:xfrm>
          <a:off x="2537279" y="1514184"/>
          <a:ext cx="4285029" cy="2045976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428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199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dirty="0"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低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高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9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低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正常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>
                    <a:solidFill>
                      <a:schemeClr val="accent4">
                        <a:satOff val="-4405"/>
                        <a:lumOff val="2598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/>
                        <a:t>欠拟合</a:t>
                      </a:r>
                      <a:r>
                        <a:rPr lang="zh-CN" altLang="en-US" dirty="0"/>
                        <a:t> 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>
                    <a:solidFill>
                      <a:schemeClr val="accent2">
                        <a:lumOff val="109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992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高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/>
                        <a:t>过拟合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>
                    <a:solidFill>
                      <a:schemeClr val="accent5">
                        <a:lumOff val="921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ja-JP" altLang="en-US">
                          <a:solidFill>
                            <a:srgbClr val="474746"/>
                          </a:solidFill>
                        </a:rPr>
                        <a:t>正常</a:t>
                      </a:r>
                      <a:endParaRPr dirty="0">
                        <a:solidFill>
                          <a:srgbClr val="474746"/>
                        </a:solidFill>
                      </a:endParaRPr>
                    </a:p>
                  </a:txBody>
                  <a:tcPr marL="0" marR="0" marT="0" marB="0" anchor="ctr" horzOverflow="overflow">
                    <a:solidFill>
                      <a:schemeClr val="accent4">
                        <a:satOff val="-4405"/>
                        <a:lumOff val="259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Model Capac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模型复杂度</a:t>
            </a:r>
            <a:endParaRPr lang="ja-JP" altLang="en-US" dirty="0"/>
          </a:p>
        </p:txBody>
      </p:sp>
      <p:sp>
        <p:nvSpPr>
          <p:cNvPr id="189" name="The ability to fit variety of functions…"/>
          <p:cNvSpPr txBox="1">
            <a:spLocks noGrp="1"/>
          </p:cNvSpPr>
          <p:nvPr>
            <p:ph type="body" sz="half" idx="1"/>
          </p:nvPr>
        </p:nvSpPr>
        <p:spPr>
          <a:xfrm>
            <a:off x="340592" y="1009331"/>
            <a:ext cx="5119897" cy="355392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ja-JP" altLang="en-US" sz="2000"/>
              <a:t>即</a:t>
            </a:r>
            <a:r>
              <a:rPr lang="zh-CN" altLang="en-US" sz="2000" dirty="0"/>
              <a:t>“</a:t>
            </a:r>
            <a:r>
              <a:rPr lang="ja-JP" altLang="en-US" sz="2000"/>
              <a:t>可适应不同数据分布</a:t>
            </a:r>
            <a:r>
              <a:rPr lang="zh-CN" altLang="en-US" sz="2000" dirty="0"/>
              <a:t>”</a:t>
            </a:r>
            <a:r>
              <a:rPr lang="ja-JP" altLang="en-US" sz="2000"/>
              <a:t>的能力</a:t>
            </a:r>
          </a:p>
          <a:p>
            <a:r>
              <a:rPr lang="ja-JP" altLang="en-US" sz="2000"/>
              <a:t>低容量模型难以适应训练集</a:t>
            </a:r>
          </a:p>
          <a:p>
            <a:pPr lvl="1"/>
            <a:r>
              <a:rPr lang="ja-JP" altLang="en-US" sz="2000"/>
              <a:t>欠拟合</a:t>
            </a:r>
          </a:p>
          <a:p>
            <a:r>
              <a:rPr lang="ja-JP" altLang="en-US" sz="2000"/>
              <a:t>高容量模型可以记忆训练集</a:t>
            </a:r>
          </a:p>
          <a:p>
            <a:pPr lvl="1"/>
            <a:r>
              <a:rPr lang="ja-JP" altLang="en-US" sz="2000"/>
              <a:t>过拟合</a:t>
            </a:r>
            <a:endParaRPr sz="2000" dirty="0"/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6373" y="846401"/>
            <a:ext cx="2187876" cy="1715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6373" y="2836946"/>
            <a:ext cx="2187876" cy="15603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3846</TotalTime>
  <Words>848</Words>
  <Application>Microsoft Macintosh PowerPoint</Application>
  <PresentationFormat>On-screen Show (16:9)</PresentationFormat>
  <Paragraphs>154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Cambria Math</vt:lpstr>
      <vt:lpstr>DeckTemplate-AWS</vt:lpstr>
      <vt:lpstr>PowerPoint Presentation</vt:lpstr>
      <vt:lpstr>概要</vt:lpstr>
      <vt:lpstr>模型选择</vt:lpstr>
      <vt:lpstr>训练误差和泛化误差</vt:lpstr>
      <vt:lpstr>验证数据集和测试数据集</vt:lpstr>
      <vt:lpstr>K 折交叉验证 </vt:lpstr>
      <vt:lpstr>欠拟合 过拟合</vt:lpstr>
      <vt:lpstr>欠拟合 和 过拟合</vt:lpstr>
      <vt:lpstr>模型复杂度</vt:lpstr>
      <vt:lpstr>模型复杂度的影响</vt:lpstr>
      <vt:lpstr>估计模型复杂度</vt:lpstr>
      <vt:lpstr>VC维度</vt:lpstr>
      <vt:lpstr>线性分类器的VC维度</vt:lpstr>
      <vt:lpstr>VC维度的效用</vt:lpstr>
      <vt:lpstr>数据复杂度</vt:lpstr>
      <vt:lpstr>权重衰减</vt:lpstr>
      <vt:lpstr>平方正则化作为“硬”约束</vt:lpstr>
      <vt:lpstr>平方正则化作为“软”约束</vt:lpstr>
      <vt:lpstr>图解说明最优解</vt:lpstr>
      <vt:lpstr>更新规则</vt:lpstr>
      <vt:lpstr>丢弃法 </vt:lpstr>
      <vt:lpstr>动机</vt:lpstr>
      <vt:lpstr>添加没有偏差的噪音</vt:lpstr>
      <vt:lpstr>丢弃法 – 训练</vt:lpstr>
      <vt:lpstr>丢弃法 – 推断</vt:lpstr>
      <vt:lpstr>总结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46</cp:revision>
  <dcterms:modified xsi:type="dcterms:W3CDTF">2019-08-27T21:39:27Z</dcterms:modified>
</cp:coreProperties>
</file>